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34"/>
  </p:notesMasterIdLst>
  <p:handoutMasterIdLst>
    <p:handoutMasterId r:id="rId35"/>
  </p:handoutMasterIdLst>
  <p:sldIdLst>
    <p:sldId id="441" r:id="rId2"/>
    <p:sldId id="444" r:id="rId3"/>
    <p:sldId id="429" r:id="rId4"/>
    <p:sldId id="456" r:id="rId5"/>
    <p:sldId id="449" r:id="rId6"/>
    <p:sldId id="447" r:id="rId7"/>
    <p:sldId id="450" r:id="rId8"/>
    <p:sldId id="479" r:id="rId9"/>
    <p:sldId id="483" r:id="rId10"/>
    <p:sldId id="481" r:id="rId11"/>
    <p:sldId id="482" r:id="rId12"/>
    <p:sldId id="455" r:id="rId13"/>
    <p:sldId id="442" r:id="rId14"/>
    <p:sldId id="445" r:id="rId15"/>
    <p:sldId id="452" r:id="rId16"/>
    <p:sldId id="457" r:id="rId17"/>
    <p:sldId id="462" r:id="rId18"/>
    <p:sldId id="459" r:id="rId19"/>
    <p:sldId id="460" r:id="rId20"/>
    <p:sldId id="461" r:id="rId21"/>
    <p:sldId id="458" r:id="rId22"/>
    <p:sldId id="463" r:id="rId23"/>
    <p:sldId id="464" r:id="rId24"/>
    <p:sldId id="465" r:id="rId25"/>
    <p:sldId id="466" r:id="rId26"/>
    <p:sldId id="467" r:id="rId27"/>
    <p:sldId id="468" r:id="rId28"/>
    <p:sldId id="484" r:id="rId29"/>
    <p:sldId id="485" r:id="rId30"/>
    <p:sldId id="486" r:id="rId31"/>
    <p:sldId id="487" r:id="rId32"/>
    <p:sldId id="488" r:id="rId33"/>
  </p:sldIdLst>
  <p:sldSz cx="9144000" cy="6858000" type="screen4x3"/>
  <p:notesSz cx="6946900" cy="9232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404040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404040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404040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404040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40404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40404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40404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40404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40404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9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000"/>
    <a:srgbClr val="FF6600"/>
    <a:srgbClr val="42B438"/>
    <a:srgbClr val="FFFFFF"/>
    <a:srgbClr val="5CBFBA"/>
    <a:srgbClr val="008E9F"/>
    <a:srgbClr val="005967"/>
    <a:srgbClr val="02457C"/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4" autoAdjust="0"/>
    <p:restoredTop sz="80982" autoAdjust="0"/>
  </p:normalViewPr>
  <p:slideViewPr>
    <p:cSldViewPr snapToGrid="0">
      <p:cViewPr varScale="1">
        <p:scale>
          <a:sx n="75" d="100"/>
          <a:sy n="75" d="100"/>
        </p:scale>
        <p:origin x="1848" y="54"/>
      </p:cViewPr>
      <p:guideLst>
        <p:guide orient="horz" pos="1622"/>
        <p:guide pos="29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174" y="-84"/>
      </p:cViewPr>
      <p:guideLst>
        <p:guide orient="horz" pos="2908"/>
        <p:guide pos="2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935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6935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</a:defRPr>
            </a:lvl1pPr>
          </a:lstStyle>
          <a:p>
            <a:fld id="{EC2624B5-E03C-4FF4-8BB0-E46A2538A8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8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5225" y="692150"/>
            <a:ext cx="4616450" cy="346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86263"/>
            <a:ext cx="5556250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935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69350"/>
            <a:ext cx="3009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C5A3780-BF1F-454D-8D32-90EC3EEB9A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6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40BDE-CAD9-4F9D-94FC-93A03BE76C1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3138057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12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0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13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14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6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15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8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16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3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17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11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18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93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19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27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20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1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21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89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22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4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23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18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24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38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25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26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1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27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30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28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86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29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7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30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19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31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3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3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47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32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4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4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6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5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Ithu</a:t>
            </a:r>
            <a:r>
              <a:rPr lang="en-US" dirty="0" smtClean="0"/>
              <a:t> </a:t>
            </a:r>
            <a:r>
              <a:rPr lang="en-US" dirty="0" err="1" smtClean="0"/>
              <a:t>veno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1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6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Ithu</a:t>
            </a:r>
            <a:r>
              <a:rPr lang="en-US" dirty="0" smtClean="0"/>
              <a:t> </a:t>
            </a:r>
            <a:r>
              <a:rPr lang="en-US" dirty="0" err="1" smtClean="0"/>
              <a:t>veno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38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7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C71E86-423D-4ED8-8DD1-3405AB93D36A}" type="slidenum">
              <a:rPr lang="en-US"/>
              <a:pPr/>
              <a:t>9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2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A3780-BF1F-454D-8D32-90EC3EEB9A7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4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ChangeArrowheads="1"/>
          </p:cNvSpPr>
          <p:nvPr/>
        </p:nvSpPr>
        <p:spPr bwMode="auto">
          <a:xfrm>
            <a:off x="914400" y="914400"/>
            <a:ext cx="2824163" cy="2824163"/>
          </a:xfrm>
          <a:prstGeom prst="rect">
            <a:avLst/>
          </a:prstGeom>
          <a:solidFill>
            <a:srgbClr val="ADADA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pic>
        <p:nvPicPr>
          <p:cNvPr id="5" name="Picture 74" descr="Tall 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5" descr="Wide 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6975" y="914400"/>
            <a:ext cx="540702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1700" y="4338638"/>
            <a:ext cx="29257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2220" name="Rectangle 76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4800600"/>
            <a:ext cx="7772400" cy="860425"/>
          </a:xfrm>
        </p:spPr>
        <p:txBody>
          <a:bodyPr lIns="91440" tIns="45720" rIns="91440" bIns="45720" anchor="b"/>
          <a:lstStyle>
            <a:lvl1pPr>
              <a:defRPr sz="2400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262221" name="Rectangle 7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8200" y="5715000"/>
            <a:ext cx="6400800" cy="762000"/>
          </a:xfrm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Tx/>
              <a:buNone/>
              <a:defRPr sz="1600"/>
            </a:lvl1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24625" y="304800"/>
            <a:ext cx="1946275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86425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9000" y="304800"/>
            <a:ext cx="7581900" cy="941388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685800" y="1600200"/>
            <a:ext cx="7537450" cy="4343400"/>
          </a:xfrm>
        </p:spPr>
        <p:txBody>
          <a:bodyPr/>
          <a:lstStyle/>
          <a:p>
            <a:pPr lvl="0"/>
            <a:r>
              <a:rPr lang="fr-FR" noProof="0" smtClean="0"/>
              <a:t>Cliquez sur l'icône pour ajouter un graphique</a:t>
            </a:r>
            <a:endParaRPr lang="en-CA" noProof="0" smtClean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30" y="227013"/>
            <a:ext cx="6856413" cy="7794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10025" cy="5205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3925" y="1206500"/>
            <a:ext cx="4011613" cy="5205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6925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30725" y="1600200"/>
            <a:ext cx="36925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en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5" descr="Red Bar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172200"/>
            <a:ext cx="91440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4" descr="Small Red Squar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6889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5374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304800"/>
            <a:ext cx="7581900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US" smtClean="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6172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CA"/>
          </a:p>
        </p:txBody>
      </p:sp>
      <p:pic>
        <p:nvPicPr>
          <p:cNvPr id="1031" name="Picture 20" descr="Oracle WHIT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20000" y="6226175"/>
            <a:ext cx="947738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7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553200"/>
            <a:ext cx="88392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b="0"/>
            </a:lvl1pPr>
          </a:lstStyle>
          <a:p>
            <a:pPr>
              <a:defRPr/>
            </a:pPr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2" r:id="rId6"/>
    <p:sldLayoutId id="2147483719" r:id="rId7"/>
    <p:sldLayoutId id="2147483720" r:id="rId8"/>
    <p:sldLayoutId id="2147483721" r:id="rId9"/>
    <p:sldLayoutId id="2147483723" r:id="rId10"/>
    <p:sldLayoutId id="2147483724" r:id="rId11"/>
    <p:sldLayoutId id="2147483725" r:id="rId12"/>
    <p:sldLayoutId id="2147483727" r:id="rId13"/>
  </p:sldLayoutIdLst>
  <p:transition>
    <p:wipe dir="r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27013" indent="-227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2pPr>
      <a:lvl3pPr marL="914400" indent="-230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3pPr>
      <a:lvl4pPr marL="1258888" indent="-230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1601788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058988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516188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973388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430588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ouchdb.apache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814388" y="4800600"/>
            <a:ext cx="7772400" cy="860425"/>
          </a:xfrm>
        </p:spPr>
        <p:txBody>
          <a:bodyPr/>
          <a:lstStyle/>
          <a:p>
            <a:r>
              <a:rPr lang="en-US" sz="4000" dirty="0" smtClean="0"/>
              <a:t>Object Oriented </a:t>
            </a:r>
            <a:r>
              <a:rPr lang="en-US" sz="4000" dirty="0" err="1" smtClean="0"/>
              <a:t>Javascript</a:t>
            </a:r>
            <a:endParaRPr lang="en-US" sz="4000" dirty="0" smtClean="0"/>
          </a:p>
        </p:txBody>
      </p:sp>
      <p:sp>
        <p:nvSpPr>
          <p:cNvPr id="3075" name="Rectangle 4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14388" y="5715000"/>
            <a:ext cx="64008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May 2016</a:t>
            </a:r>
          </a:p>
        </p:txBody>
      </p:sp>
      <p:pic>
        <p:nvPicPr>
          <p:cNvPr id="3076" name="Picture 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700" y="914400"/>
            <a:ext cx="28289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431033"/>
              </p:ext>
            </p:extLst>
          </p:nvPr>
        </p:nvGraphicFramePr>
        <p:xfrm>
          <a:off x="889000" y="1246188"/>
          <a:ext cx="7138473" cy="4347413"/>
        </p:xfrm>
        <a:graphic>
          <a:graphicData uri="http://schemas.openxmlformats.org/drawingml/2006/table">
            <a:tbl>
              <a:tblPr/>
              <a:tblGrid>
                <a:gridCol w="2415678"/>
                <a:gridCol w="767017"/>
                <a:gridCol w="542951"/>
                <a:gridCol w="542951"/>
                <a:gridCol w="620514"/>
                <a:gridCol w="594659"/>
                <a:gridCol w="517093"/>
                <a:gridCol w="542951"/>
                <a:gridCol w="594659"/>
              </a:tblGrid>
              <a:tr h="8037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</a:tr>
              <a:tr h="444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Arithmetic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++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Assignment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+=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-=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*=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/=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%=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</a:tr>
              <a:tr h="4129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+=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===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!=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!==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</a:tr>
              <a:tr h="444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Conditional (Ternary)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EE6000"/>
                          </a:solidFill>
                          <a:effectLst/>
                          <a:latin typeface="Calibri" panose="020F0502020204030204" pitchFamily="34" charset="0"/>
                        </a:rPr>
                        <a:t>variablename</a:t>
                      </a:r>
                      <a:r>
                        <a:rPr lang="en-US" sz="2000" b="0" i="0" u="none" strike="noStrike" dirty="0">
                          <a:solidFill>
                            <a:srgbClr val="EE6000"/>
                          </a:solidFill>
                          <a:effectLst/>
                          <a:latin typeface="Calibri" panose="020F0502020204030204" pitchFamily="34" charset="0"/>
                        </a:rPr>
                        <a:t> = (condition) ? val1:val2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4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Logical 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(Relational)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&amp;&amp;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!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</a:tr>
              <a:tr h="444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Bitwise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&amp;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~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^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&gt;&gt;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&lt;&lt;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&gt;&gt;&gt;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typeof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typeof</a:t>
                      </a:r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75185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42211"/>
            <a:ext cx="7537450" cy="523373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The remainder operator returns the remainder left over when the first operand is divided by the second. It always takes the sign of the dividend not the divisor.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: -1 % 2 // -1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The </a:t>
            </a:r>
            <a:r>
              <a:rPr lang="en-US" sz="2000" dirty="0"/>
              <a:t>&amp;&amp; and || operators can be  used for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checking for null objects before accessing their attributes: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var</a:t>
            </a:r>
            <a:r>
              <a:rPr lang="en-US" dirty="0"/>
              <a:t> name = o &amp;&amp; </a:t>
            </a:r>
            <a:r>
              <a:rPr lang="en-US" dirty="0" err="1"/>
              <a:t>o.getName</a:t>
            </a:r>
            <a:r>
              <a:rPr lang="en-US" dirty="0"/>
              <a:t>();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setting default values: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var</a:t>
            </a:r>
            <a:r>
              <a:rPr lang="en-US" dirty="0"/>
              <a:t> name = </a:t>
            </a:r>
            <a:r>
              <a:rPr lang="en-US" dirty="0" err="1"/>
              <a:t>otherName</a:t>
            </a:r>
            <a:r>
              <a:rPr lang="en-US" dirty="0"/>
              <a:t> || "default</a:t>
            </a:r>
            <a:r>
              <a:rPr lang="en-US" dirty="0" smtClean="0"/>
              <a:t>";</a:t>
            </a:r>
          </a:p>
          <a:p>
            <a:pPr marL="339725" indent="-342900">
              <a:lnSpc>
                <a:spcPct val="90000"/>
              </a:lnSpc>
            </a:pPr>
            <a:r>
              <a:rPr lang="en-US" sz="2000" dirty="0" smtClean="0"/>
              <a:t>Ternary </a:t>
            </a:r>
            <a:r>
              <a:rPr lang="en-US" sz="2000" dirty="0"/>
              <a:t>Operator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var</a:t>
            </a:r>
            <a:r>
              <a:rPr lang="en-US" dirty="0"/>
              <a:t> allowed = (age &gt; 18) ? "yes" : "no</a:t>
            </a:r>
            <a:r>
              <a:rPr lang="en-US" dirty="0" smtClean="0"/>
              <a:t>"</a:t>
            </a:r>
            <a:r>
              <a:rPr lang="en-US" sz="1200" dirty="0" smtClean="0"/>
              <a:t>;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000" u="sng" dirty="0"/>
              <a:t>Equality Check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The double-equals operator does not consider types and may give unexpected results.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123 == "123"; // true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1 == true; // </a:t>
            </a:r>
            <a:r>
              <a:rPr lang="en-US" sz="1600" dirty="0" smtClean="0"/>
              <a:t>true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2659780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65630" y="162845"/>
            <a:ext cx="6856413" cy="779462"/>
          </a:xfrm>
        </p:spPr>
        <p:txBody>
          <a:bodyPr/>
          <a:lstStyle/>
          <a:p>
            <a:r>
              <a:rPr lang="en-US" dirty="0" smtClean="0"/>
              <a:t>Control Structures</a:t>
            </a:r>
            <a:endParaRPr lang="en-US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6258" y="1006475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JavaScript has a similar set of control structures to other languages in the C </a:t>
            </a:r>
            <a:r>
              <a:rPr lang="en-US" sz="2000" dirty="0" smtClean="0"/>
              <a:t>family: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Conditional 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if, if-else, 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switch</a:t>
            </a:r>
            <a:endParaRPr lang="en-US" sz="1600" dirty="0"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smtClean="0"/>
              <a:t>Iterative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while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do-while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for</a:t>
            </a:r>
          </a:p>
          <a:p>
            <a:pPr lvl="1">
              <a:lnSpc>
                <a:spcPct val="90000"/>
              </a:lnSpc>
            </a:pPr>
            <a:endParaRPr lang="en-US" sz="1600" dirty="0" smtClean="0"/>
          </a:p>
          <a:p>
            <a:pPr marL="455613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smtClean="0"/>
              <a:t>With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Inside the block, the properties of the object given to with act as variables.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Newly introduced variables are not added as properties to this object though. </a:t>
            </a:r>
            <a:endParaRPr lang="en-US" sz="1600" dirty="0" smtClean="0"/>
          </a:p>
          <a:p>
            <a:pPr marL="341313" lvl="1" indent="0">
              <a:lnSpc>
                <a:spcPct val="90000"/>
              </a:lnSpc>
              <a:buNone/>
            </a:pPr>
            <a:endParaRPr lang="en-US" sz="1600" dirty="0" smtClean="0"/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1200" dirty="0" smtClean="0"/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Object Basics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850900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JavaScript objects can be thought of as </a:t>
            </a:r>
            <a:r>
              <a:rPr lang="en-US" sz="1600" dirty="0" smtClean="0"/>
              <a:t>simple </a:t>
            </a:r>
            <a:r>
              <a:rPr lang="en-US" sz="1600" dirty="0"/>
              <a:t>collections of name-value pairs. </a:t>
            </a: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There are two basic ways to create an empty object.</a:t>
            </a:r>
          </a:p>
          <a:p>
            <a:pPr lvl="1">
              <a:lnSpc>
                <a:spcPct val="90000"/>
              </a:lnSpc>
            </a:pP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obj</a:t>
            </a:r>
            <a:r>
              <a:rPr lang="en-US" sz="1200" dirty="0"/>
              <a:t> = new Object</a:t>
            </a:r>
            <a:r>
              <a:rPr lang="en-US" sz="1200" dirty="0" smtClean="0"/>
              <a:t>();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obj</a:t>
            </a:r>
            <a:r>
              <a:rPr lang="en-US" sz="1200" dirty="0"/>
              <a:t> = </a:t>
            </a:r>
            <a:r>
              <a:rPr lang="en-US" sz="1200" dirty="0" smtClean="0"/>
              <a:t>{};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Both are semantically </a:t>
            </a:r>
            <a:r>
              <a:rPr lang="en-US" sz="1200" dirty="0"/>
              <a:t>equivalent; the second is called object literal syntax, and is more </a:t>
            </a:r>
            <a:r>
              <a:rPr lang="en-US" sz="1200" dirty="0" smtClean="0"/>
              <a:t>convenient as its core </a:t>
            </a:r>
            <a:r>
              <a:rPr lang="en-US" sz="1200" dirty="0" err="1" smtClean="0"/>
              <a:t>ot</a:t>
            </a:r>
            <a:r>
              <a:rPr lang="en-US" sz="1200" dirty="0" smtClean="0"/>
              <a:t> JSON format.</a:t>
            </a:r>
          </a:p>
          <a:p>
            <a:pPr lvl="1">
              <a:lnSpc>
                <a:spcPct val="90000"/>
              </a:lnSpc>
            </a:pPr>
            <a:r>
              <a:rPr lang="en-US" sz="1200" dirty="0" smtClean="0"/>
              <a:t>Sample: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 err="1"/>
              <a:t>var</a:t>
            </a:r>
            <a:r>
              <a:rPr lang="en-US" sz="1200" dirty="0"/>
              <a:t> student= {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  name: "Max",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  "number": 001,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  marks: {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    </a:t>
            </a:r>
            <a:r>
              <a:rPr lang="en-US" sz="1200" dirty="0" err="1"/>
              <a:t>english</a:t>
            </a:r>
            <a:r>
              <a:rPr lang="en-US" sz="1200" dirty="0"/>
              <a:t>: 80,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    </a:t>
            </a:r>
            <a:r>
              <a:rPr lang="en-US" sz="1200" dirty="0" err="1"/>
              <a:t>malayalam</a:t>
            </a:r>
            <a:r>
              <a:rPr lang="en-US" sz="1200" dirty="0"/>
              <a:t> : 90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  }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 smtClean="0"/>
              <a:t>};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Attributes of an object can be accessed in two ways.</a:t>
            </a:r>
          </a:p>
          <a:p>
            <a:pPr lvl="1">
              <a:lnSpc>
                <a:spcPct val="90000"/>
              </a:lnSpc>
            </a:pPr>
            <a:r>
              <a:rPr lang="en-US" sz="1200" dirty="0" err="1"/>
              <a:t>student.marks.english</a:t>
            </a:r>
            <a:r>
              <a:rPr lang="en-US" sz="1200" dirty="0"/>
              <a:t>; //80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student["marks"]["</a:t>
            </a:r>
            <a:r>
              <a:rPr lang="en-US" sz="1200" dirty="0" err="1"/>
              <a:t>english</a:t>
            </a:r>
            <a:r>
              <a:rPr lang="en-US" sz="1200" dirty="0"/>
              <a:t>"]; // </a:t>
            </a:r>
            <a:r>
              <a:rPr lang="en-US" sz="1200" dirty="0" smtClean="0"/>
              <a:t>80 – name of the property is provided as String and can be calculated at run time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We can dynamically add a new attribute like</a:t>
            </a:r>
          </a:p>
          <a:p>
            <a:pPr lvl="1">
              <a:lnSpc>
                <a:spcPct val="90000"/>
              </a:lnSpc>
            </a:pPr>
            <a:r>
              <a:rPr lang="en-US" sz="1200" dirty="0" err="1" smtClean="0"/>
              <a:t>obj.marks.hindi</a:t>
            </a:r>
            <a:r>
              <a:rPr lang="en-US" sz="1200" dirty="0" smtClean="0"/>
              <a:t> = 75;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Primitives are passed by value whereas objects are passed by reference.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Arrays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4384" y="1006475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Arrays in JavaScript are actually a special type of object. They work very much like regular </a:t>
            </a:r>
            <a:r>
              <a:rPr lang="en-US" sz="1600" dirty="0" smtClean="0"/>
              <a:t>objects.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They have </a:t>
            </a:r>
            <a:r>
              <a:rPr lang="en-US" sz="1600" dirty="0"/>
              <a:t>one additional </a:t>
            </a:r>
            <a:r>
              <a:rPr lang="en-US" sz="1600" dirty="0" smtClean="0"/>
              <a:t>property </a:t>
            </a:r>
            <a:r>
              <a:rPr lang="en-US" sz="1600" dirty="0"/>
              <a:t>called 'length'. This is always one more than the </a:t>
            </a:r>
            <a:r>
              <a:rPr lang="en-US" sz="1600" dirty="0" smtClean="0"/>
              <a:t>highest </a:t>
            </a:r>
            <a:r>
              <a:rPr lang="en-US" sz="1600" dirty="0"/>
              <a:t>index in the array</a:t>
            </a:r>
            <a:r>
              <a:rPr lang="en-US" sz="1600" dirty="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200" dirty="0" err="1" smtClean="0"/>
              <a:t>Eg</a:t>
            </a:r>
            <a:r>
              <a:rPr lang="en-US" sz="1200" dirty="0" smtClean="0"/>
              <a:t>: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 err="1"/>
              <a:t>var</a:t>
            </a:r>
            <a:r>
              <a:rPr lang="en-US" sz="1200" dirty="0"/>
              <a:t> a = new Array();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a[0] = "dog";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a[1] = "cat";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/>
              <a:t>a[2] = "hen";</a:t>
            </a:r>
          </a:p>
          <a:p>
            <a:pPr marL="685800" lvl="2" indent="0">
              <a:lnSpc>
                <a:spcPct val="90000"/>
              </a:lnSpc>
              <a:buNone/>
            </a:pPr>
            <a:r>
              <a:rPr lang="en-US" sz="1200" dirty="0" err="1"/>
              <a:t>a.length</a:t>
            </a:r>
            <a:r>
              <a:rPr lang="en-US" sz="1200" dirty="0" smtClean="0"/>
              <a:t>; // 3</a:t>
            </a:r>
          </a:p>
          <a:p>
            <a:pPr marL="685800" lvl="2" indent="0">
              <a:lnSpc>
                <a:spcPct val="90000"/>
              </a:lnSpc>
              <a:buNone/>
            </a:pPr>
            <a:endParaRPr lang="en-US" sz="1200" dirty="0" smtClean="0"/>
          </a:p>
          <a:p>
            <a:pPr marL="685800" lvl="2" indent="0">
              <a:lnSpc>
                <a:spcPct val="90000"/>
              </a:lnSpc>
              <a:buNone/>
            </a:pPr>
            <a:endParaRPr lang="en-US" sz="1200" dirty="0"/>
          </a:p>
          <a:p>
            <a:pPr marL="169863" indent="-171450">
              <a:lnSpc>
                <a:spcPct val="90000"/>
              </a:lnSpc>
            </a:pPr>
            <a:r>
              <a:rPr lang="en-US" sz="1600" dirty="0" smtClean="0"/>
              <a:t>Iterate over array</a:t>
            </a:r>
          </a:p>
          <a:p>
            <a:pPr marL="512763" lvl="1" indent="-171450">
              <a:lnSpc>
                <a:spcPct val="90000"/>
              </a:lnSpc>
            </a:pPr>
            <a:r>
              <a:rPr lang="en-US" sz="1200" dirty="0" smtClean="0"/>
              <a:t>Basic for loop</a:t>
            </a:r>
          </a:p>
          <a:p>
            <a:pPr marL="512763" lvl="1" indent="-171450">
              <a:lnSpc>
                <a:spcPct val="90000"/>
              </a:lnSpc>
            </a:pPr>
            <a:r>
              <a:rPr lang="en-US" sz="1200" dirty="0" smtClean="0"/>
              <a:t>For each loop</a:t>
            </a:r>
          </a:p>
          <a:p>
            <a:pPr marL="512763" lvl="1" indent="-171450">
              <a:lnSpc>
                <a:spcPct val="90000"/>
              </a:lnSpc>
            </a:pPr>
            <a:r>
              <a:rPr lang="en-US" sz="1200" dirty="0" smtClean="0"/>
              <a:t>For In loop (Not recommended for array as it iterates over all attributes and the order is not guaranteed).</a:t>
            </a:r>
          </a:p>
          <a:p>
            <a:pPr marL="512763" lvl="1" indent="-171450">
              <a:lnSpc>
                <a:spcPct val="90000"/>
              </a:lnSpc>
            </a:pPr>
            <a:endParaRPr lang="en-US" sz="1200" dirty="0" smtClean="0"/>
          </a:p>
          <a:p>
            <a:pPr marL="169863" indent="-171450">
              <a:lnSpc>
                <a:spcPct val="90000"/>
              </a:lnSpc>
            </a:pPr>
            <a:r>
              <a:rPr lang="en-US" sz="1600" dirty="0"/>
              <a:t> </a:t>
            </a:r>
            <a:r>
              <a:rPr lang="en-US" sz="1600" dirty="0" smtClean="0"/>
              <a:t>There are a bunch of other operations that can be done on Array.  </a:t>
            </a:r>
          </a:p>
          <a:p>
            <a:pPr marL="512763" lvl="1" indent="-171450">
              <a:lnSpc>
                <a:spcPct val="90000"/>
              </a:lnSpc>
            </a:pPr>
            <a:r>
              <a:rPr lang="en-US" sz="1200" dirty="0" err="1"/>
              <a:t>a.reverse</a:t>
            </a:r>
            <a:r>
              <a:rPr lang="en-US" sz="1200" dirty="0"/>
              <a:t>() Reverses the array.</a:t>
            </a:r>
            <a:endParaRPr lang="en-US" sz="1200" dirty="0" smtClean="0"/>
          </a:p>
          <a:p>
            <a:pPr marL="512763" lvl="1" indent="-171450">
              <a:lnSpc>
                <a:spcPct val="90000"/>
              </a:lnSpc>
            </a:pPr>
            <a:r>
              <a:rPr lang="en-US" sz="1200" dirty="0" err="1"/>
              <a:t>a.pop</a:t>
            </a:r>
            <a:r>
              <a:rPr lang="en-US" sz="1200" dirty="0"/>
              <a:t>()	Removes and returns the last item.</a:t>
            </a:r>
          </a:p>
          <a:p>
            <a:pPr marL="512763" lvl="1" indent="-171450">
              <a:lnSpc>
                <a:spcPct val="90000"/>
              </a:lnSpc>
            </a:pPr>
            <a:r>
              <a:rPr lang="en-US" sz="1200" dirty="0" err="1"/>
              <a:t>a.push</a:t>
            </a:r>
            <a:r>
              <a:rPr lang="en-US" sz="1200" dirty="0"/>
              <a:t>(item1, ..., </a:t>
            </a:r>
            <a:r>
              <a:rPr lang="en-US" sz="1200" dirty="0" err="1"/>
              <a:t>itemN</a:t>
            </a:r>
            <a:r>
              <a:rPr lang="en-US" sz="1200" dirty="0"/>
              <a:t>)	Adds one or more items to the end</a:t>
            </a:r>
            <a:r>
              <a:rPr lang="en-US" sz="1200" dirty="0" smtClean="0"/>
              <a:t>.</a:t>
            </a:r>
          </a:p>
          <a:p>
            <a:pPr marL="512763" lvl="1" indent="-171450">
              <a:lnSpc>
                <a:spcPct val="90000"/>
              </a:lnSpc>
            </a:pPr>
            <a:r>
              <a:rPr lang="en-US" sz="1200" dirty="0" smtClean="0"/>
              <a:t>And Many more…….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Functions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876300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JavaScript </a:t>
            </a:r>
            <a:r>
              <a:rPr lang="en-US" sz="1600" dirty="0"/>
              <a:t>functions are themselves objects </a:t>
            </a:r>
            <a:r>
              <a:rPr lang="en-US" sz="1600" dirty="0" smtClean="0"/>
              <a:t> </a:t>
            </a:r>
            <a:r>
              <a:rPr lang="en-US" sz="1600" dirty="0"/>
              <a:t>like everything else in JavaScript — and you </a:t>
            </a:r>
            <a:r>
              <a:rPr lang="en-US" sz="1600" dirty="0" smtClean="0"/>
              <a:t>can </a:t>
            </a:r>
            <a:r>
              <a:rPr lang="en-US" sz="1600" dirty="0"/>
              <a:t>add or change properties on </a:t>
            </a:r>
            <a:r>
              <a:rPr lang="en-US" sz="1600" dirty="0" smtClean="0"/>
              <a:t>them.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Functions can be named and also be anonymous. 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We can store a function as a variable and pass to another functions just like any other objects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There is no function overloading in Java script.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We can pass in any number of parameters to a function.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Functions </a:t>
            </a:r>
            <a:r>
              <a:rPr lang="en-US" sz="1600" dirty="0"/>
              <a:t>have access to an additional variable inside their body called arguments, which is an array-like object holding all of the values passed to the </a:t>
            </a:r>
            <a:r>
              <a:rPr lang="en-US" sz="1600" dirty="0" smtClean="0"/>
              <a:t>function.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3697423"/>
            <a:ext cx="7518400" cy="24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The this keyword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" y="1006475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It depends on the object and not where the function is defined.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To set this to a particular object we can use call , apply or bind.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Following is a sample using call.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77349"/>
            <a:ext cx="7378700" cy="35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What is Prototype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" y="1006475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Every single object has a prototype except for the base object and the object we create to not have a prototype.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Default methods and methods like call and apply reside over here.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0" y="2110588"/>
            <a:ext cx="7084570" cy="37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Prototypal Inheritance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1206500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This is the fundamental way of inheritance provided by JavaScript.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Following is a simple example: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124869"/>
            <a:ext cx="8120407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Polymorphism And Method Overriding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0" y="3644988"/>
            <a:ext cx="5801870" cy="2438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30" y="811337"/>
            <a:ext cx="5624070" cy="26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</a:t>
            </a:r>
            <a:endParaRPr lang="en-US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42900" y="762000"/>
            <a:ext cx="8123238" cy="5308600"/>
          </a:xfrm>
        </p:spPr>
        <p:txBody>
          <a:bodyPr/>
          <a:lstStyle/>
          <a:p>
            <a:pPr marL="341313" lvl="1" indent="0">
              <a:lnSpc>
                <a:spcPct val="90000"/>
              </a:lnSpc>
              <a:buNone/>
            </a:pPr>
            <a:endParaRPr lang="fr-CA" sz="1600" dirty="0" smtClean="0"/>
          </a:p>
          <a:p>
            <a:r>
              <a:rPr lang="en-US" sz="2000" dirty="0"/>
              <a:t>JavaScript, aka Mocha, aka </a:t>
            </a:r>
            <a:r>
              <a:rPr lang="en-US" sz="2000" dirty="0" err="1"/>
              <a:t>LiveScript</a:t>
            </a:r>
            <a:r>
              <a:rPr lang="en-US" sz="2000" dirty="0"/>
              <a:t>, aka JScript, aka ECMAScript, is one of the world's most popular programming </a:t>
            </a:r>
            <a:r>
              <a:rPr lang="en-US" sz="2000" dirty="0" smtClean="0"/>
              <a:t>languages</a:t>
            </a:r>
          </a:p>
          <a:p>
            <a:endParaRPr lang="en-US" sz="2000" dirty="0" smtClean="0"/>
          </a:p>
          <a:p>
            <a:r>
              <a:rPr lang="en-US" sz="2000" dirty="0" smtClean="0"/>
              <a:t>It was </a:t>
            </a:r>
            <a:r>
              <a:rPr lang="en-US" sz="2000" dirty="0"/>
              <a:t>created </a:t>
            </a:r>
            <a:r>
              <a:rPr lang="en-US" sz="2000" dirty="0" smtClean="0"/>
              <a:t>in </a:t>
            </a:r>
            <a:r>
              <a:rPr lang="en-US" sz="2000" dirty="0"/>
              <a:t>May 1995 by Brendan </a:t>
            </a:r>
            <a:r>
              <a:rPr lang="en-US" sz="2000" dirty="0" err="1"/>
              <a:t>Eich</a:t>
            </a:r>
            <a:r>
              <a:rPr lang="en-US" sz="2000" dirty="0"/>
              <a:t>, then working at </a:t>
            </a:r>
            <a:r>
              <a:rPr lang="en-US" sz="2000" dirty="0" err="1" smtClean="0"/>
              <a:t>NetScape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JavaScript is a loosely typed language, which means you do not declare the data types of variables explicitly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It is an </a:t>
            </a:r>
            <a:r>
              <a:rPr lang="en-US" sz="2000" i="1" dirty="0"/>
              <a:t>interpreted object-oriented programming language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JavaScript is the world’s most misunderstood programming </a:t>
            </a:r>
            <a:r>
              <a:rPr lang="en-US" sz="2000" dirty="0" smtClean="0"/>
              <a:t>language</a:t>
            </a:r>
          </a:p>
          <a:p>
            <a:pPr>
              <a:lnSpc>
                <a:spcPct val="90000"/>
              </a:lnSpc>
            </a:pP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Classes And Instances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1206500"/>
            <a:ext cx="8123238" cy="530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Normally we separate the methods from the data.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Instances are usually about the data and classes are about the methods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6" y="2052165"/>
            <a:ext cx="7476683" cy="38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Constructors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673100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In the previous example initialization logic resides in the instances which is duplicate logic and violated encapsulation.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We add initialization logic in the classes and usually such methods are called constructors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This is the complete view of prototypal inheritance in JavaScript.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8" y="1897811"/>
            <a:ext cx="7815262" cy="42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65630" y="227013"/>
            <a:ext cx="7879908" cy="779462"/>
          </a:xfrm>
        </p:spPr>
        <p:txBody>
          <a:bodyPr/>
          <a:lstStyle/>
          <a:p>
            <a:r>
              <a:rPr lang="en-US" sz="2600" dirty="0" smtClean="0"/>
              <a:t>Prototype Property of function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954171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Whenever we create a function in JavaScript we are creating two object.</a:t>
            </a:r>
          </a:p>
          <a:p>
            <a:pPr lvl="1">
              <a:lnSpc>
                <a:spcPct val="90000"/>
              </a:lnSpc>
            </a:pPr>
            <a:r>
              <a:rPr lang="en-US" sz="1200" dirty="0" smtClean="0"/>
              <a:t>Function Object itself</a:t>
            </a:r>
          </a:p>
          <a:p>
            <a:pPr lvl="1">
              <a:lnSpc>
                <a:spcPct val="90000"/>
              </a:lnSpc>
            </a:pPr>
            <a:r>
              <a:rPr lang="en-US" sz="1200" dirty="0" smtClean="0"/>
              <a:t>Prototype object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This creates the same structure as the previous example.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By convention we use Caps for a function if its meant to be a class.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04184"/>
            <a:ext cx="7750175" cy="363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Classical Model</a:t>
            </a:r>
            <a:endParaRPr lang="en-US" sz="260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785395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The Classical model is the most popular method of inheritance in JavaScript.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 It make use of the property attribute of the function and the “new” keyword. 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The way JS knows to create </a:t>
            </a:r>
            <a:r>
              <a:rPr lang="en-US" sz="1600" dirty="0" err="1" smtClean="0"/>
              <a:t>lifeAnswer</a:t>
            </a:r>
            <a:r>
              <a:rPr lang="en-US" sz="1600" dirty="0" smtClean="0"/>
              <a:t> with </a:t>
            </a:r>
            <a:r>
              <a:rPr lang="en-US" sz="1600" dirty="0" err="1" smtClean="0"/>
              <a:t>Answer.prototype</a:t>
            </a:r>
            <a:r>
              <a:rPr lang="en-US" sz="1600" dirty="0" smtClean="0"/>
              <a:t> as its prototype is because it looks at the prototype property of the constructor when we use the new keyword.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25497"/>
            <a:ext cx="7594600" cy="41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Classical Model with subclass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62" y="2117707"/>
            <a:ext cx="7388577" cy="4029594"/>
          </a:xfrm>
          <a:prstGeom prst="rect">
            <a:avLst/>
          </a:prstGeom>
        </p:spPr>
      </p:pic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737268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 smtClean="0"/>
              <a:t>When we create the sub class using classical model we need the sub class prototype to extend from the super class prototype.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By default when the sub class is created an object which does not extend from any other class is created and set as prototype.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So we need to explicitly create the prototype object and set it.</a:t>
            </a:r>
          </a:p>
        </p:txBody>
      </p:sp>
    </p:spTree>
    <p:extLst>
      <p:ext uri="{BB962C8B-B14F-4D97-AF65-F5344CB8AC3E}">
        <p14:creationId xmlns:p14="http://schemas.microsoft.com/office/powerpoint/2010/main" val="17210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Prototypal Vs Classical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8" y="1006475"/>
            <a:ext cx="8953422" cy="48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Always Use ===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776287"/>
            <a:ext cx="58674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Closures </a:t>
            </a:r>
            <a:br>
              <a:rPr lang="en-US" sz="2800" b="0" dirty="0"/>
            </a:br>
            <a:endParaRPr lang="en-US" sz="2600" b="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673100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/>
              <a:t>A closure is a special kind of object that combines two things: a function, and the environment in which that function was created</a:t>
            </a:r>
            <a:r>
              <a:rPr lang="en-US" sz="16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Function body has access to variables declared outside the function body.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Nested function and variables may continue to live even after the outer one has finished execution.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 closure in JavaScript is like keeping a copy of all the local variables, just as they were when a function exited.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Example: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function person(name){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</a:t>
            </a:r>
            <a:r>
              <a:rPr lang="en-US" sz="1600" dirty="0" err="1"/>
              <a:t>var</a:t>
            </a:r>
            <a:r>
              <a:rPr lang="en-US" sz="1600" dirty="0"/>
              <a:t> _name = name</a:t>
            </a:r>
            <a:r>
              <a:rPr lang="en-US" sz="1600" dirty="0" smtClean="0"/>
              <a:t>;        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</a:t>
            </a:r>
            <a:r>
              <a:rPr lang="en-US" sz="1600" dirty="0" err="1"/>
              <a:t>this.getName</a:t>
            </a:r>
            <a:r>
              <a:rPr lang="en-US" sz="1600" dirty="0"/>
              <a:t> = function(){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    return _name;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</a:t>
            </a:r>
            <a:r>
              <a:rPr lang="en-US" sz="1600" dirty="0" smtClean="0"/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It very helpful in event driven environments like browser where we need to bind an event listener.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679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Intro to JQuery</a:t>
            </a:r>
            <a:r>
              <a:rPr lang="en-US" sz="2800" b="0" dirty="0"/>
              <a:t/>
            </a:r>
            <a:br>
              <a:rPr lang="en-US" sz="2800" b="0" dirty="0"/>
            </a:br>
            <a:endParaRPr lang="en-US" sz="2600" b="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673100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A free open source </a:t>
            </a:r>
            <a:r>
              <a:rPr lang="en-US" sz="1600" dirty="0" err="1" smtClean="0"/>
              <a:t>Js</a:t>
            </a:r>
            <a:r>
              <a:rPr lang="en-US" sz="1600" dirty="0" smtClean="0"/>
              <a:t> library.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It </a:t>
            </a:r>
            <a:r>
              <a:rPr lang="en-US" sz="1600" dirty="0"/>
              <a:t>simplifies many common web development tasks like AJAX, Animation etc</a:t>
            </a:r>
            <a:r>
              <a:rPr lang="en-US" sz="16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It simplifies the cross browser </a:t>
            </a:r>
            <a:r>
              <a:rPr lang="en-US" sz="1600" dirty="0" smtClean="0"/>
              <a:t>issues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Uses statement chaining and make the code compact and easier to use</a:t>
            </a:r>
            <a:r>
              <a:rPr lang="en-US" sz="16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Highly extensible and used widely to create many plugins</a:t>
            </a:r>
            <a:r>
              <a:rPr lang="en-US" sz="16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$  is the short hand way to call the </a:t>
            </a:r>
            <a:r>
              <a:rPr lang="en-US" sz="1600" dirty="0" err="1"/>
              <a:t>jquery</a:t>
            </a:r>
            <a:r>
              <a:rPr lang="en-US" sz="1600" dirty="0"/>
              <a:t> function, we can also use jQuery also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15660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Selectors And Filters</a:t>
            </a:r>
            <a:r>
              <a:rPr lang="en-US" sz="2800" b="0" dirty="0"/>
              <a:t/>
            </a:r>
            <a:br>
              <a:rPr lang="en-US" sz="2800" b="0" dirty="0"/>
            </a:br>
            <a:endParaRPr lang="en-US" sz="2600" b="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673100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Selectors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ea typeface="+mn-ea"/>
                <a:cs typeface="+mn-cs"/>
              </a:rPr>
              <a:t>Selectors are used to select parts of webpage using a common </a:t>
            </a:r>
            <a:r>
              <a:rPr lang="en-US" sz="1600" dirty="0" err="1">
                <a:ea typeface="+mn-ea"/>
                <a:cs typeface="+mn-cs"/>
              </a:rPr>
              <a:t>css</a:t>
            </a:r>
            <a:r>
              <a:rPr lang="en-US" sz="1600" dirty="0">
                <a:ea typeface="+mn-ea"/>
                <a:cs typeface="+mn-cs"/>
              </a:rPr>
              <a:t> syntax</a:t>
            </a:r>
          </a:p>
          <a:p>
            <a:pPr lvl="1">
              <a:lnSpc>
                <a:spcPct val="90000"/>
              </a:lnSpc>
            </a:pPr>
            <a:r>
              <a:rPr lang="en-US" sz="1600" dirty="0" err="1">
                <a:ea typeface="+mn-ea"/>
                <a:cs typeface="+mn-cs"/>
              </a:rPr>
              <a:t>Eg</a:t>
            </a:r>
            <a:r>
              <a:rPr lang="en-US" sz="1600" dirty="0">
                <a:ea typeface="+mn-ea"/>
                <a:cs typeface="+mn-cs"/>
              </a:rPr>
              <a:t>:  $(“p”) will select all the </a:t>
            </a:r>
            <a:r>
              <a:rPr lang="en-US" sz="1600" dirty="0" err="1">
                <a:ea typeface="+mn-ea"/>
                <a:cs typeface="+mn-cs"/>
              </a:rPr>
              <a:t>parahraph</a:t>
            </a:r>
            <a:r>
              <a:rPr lang="en-US" sz="1600" dirty="0">
                <a:ea typeface="+mn-ea"/>
                <a:cs typeface="+mn-cs"/>
              </a:rPr>
              <a:t> tags.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ea typeface="+mn-ea"/>
                <a:cs typeface="+mn-cs"/>
              </a:rPr>
              <a:t>$(‘#id’) -- &gt; unique element with Id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ea typeface="+mn-ea"/>
                <a:cs typeface="+mn-cs"/>
              </a:rPr>
              <a:t>$(.</a:t>
            </a:r>
            <a:r>
              <a:rPr lang="en-US" sz="1600" dirty="0" err="1">
                <a:ea typeface="+mn-ea"/>
                <a:cs typeface="+mn-cs"/>
              </a:rPr>
              <a:t>className</a:t>
            </a:r>
            <a:r>
              <a:rPr lang="en-US" sz="1600" dirty="0">
                <a:ea typeface="+mn-ea"/>
                <a:cs typeface="+mn-cs"/>
              </a:rPr>
              <a:t>) -- &gt; All elements with the class name</a:t>
            </a:r>
          </a:p>
          <a:p>
            <a:pPr lvl="1">
              <a:lnSpc>
                <a:spcPct val="90000"/>
              </a:lnSpc>
            </a:pP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Filters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ea typeface="+mn-ea"/>
                <a:cs typeface="+mn-cs"/>
              </a:rPr>
              <a:t>Filters are used to further refine the results returned from </a:t>
            </a:r>
            <a:r>
              <a:rPr lang="en-US" sz="1600" dirty="0" smtClean="0">
                <a:ea typeface="+mn-ea"/>
                <a:cs typeface="+mn-cs"/>
              </a:rPr>
              <a:t>selectors</a:t>
            </a:r>
            <a:r>
              <a:rPr lang="en-US" sz="1600" dirty="0">
                <a:ea typeface="+mn-ea"/>
                <a:cs typeface="+mn-cs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1600" dirty="0" err="1">
                <a:ea typeface="+mn-ea"/>
                <a:cs typeface="+mn-cs"/>
              </a:rPr>
              <a:t>Eg</a:t>
            </a:r>
            <a:r>
              <a:rPr lang="en-US" sz="1600" dirty="0">
                <a:ea typeface="+mn-ea"/>
                <a:cs typeface="+mn-cs"/>
              </a:rPr>
              <a:t> : $(“</a:t>
            </a:r>
            <a:r>
              <a:rPr lang="en-US" sz="1600" dirty="0" err="1">
                <a:ea typeface="+mn-ea"/>
                <a:cs typeface="+mn-cs"/>
              </a:rPr>
              <a:t>p:first</a:t>
            </a:r>
            <a:r>
              <a:rPr lang="en-US" sz="1600" dirty="0" smtClean="0">
                <a:ea typeface="+mn-ea"/>
                <a:cs typeface="+mn-cs"/>
              </a:rPr>
              <a:t>”); </a:t>
            </a:r>
            <a:r>
              <a:rPr lang="en-US" sz="1600" dirty="0">
                <a:ea typeface="+mn-ea"/>
                <a:cs typeface="+mn-cs"/>
              </a:rPr>
              <a:t>will select first </a:t>
            </a:r>
            <a:r>
              <a:rPr lang="en-US" sz="1600" dirty="0" smtClean="0">
                <a:ea typeface="+mn-ea"/>
                <a:cs typeface="+mn-cs"/>
              </a:rPr>
              <a:t>paragraph</a:t>
            </a:r>
          </a:p>
          <a:p>
            <a:pPr lvl="1">
              <a:lnSpc>
                <a:spcPct val="90000"/>
              </a:lnSpc>
            </a:pP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/>
              <a:t>There are large number of modifications done on the selected parts using several jQuery functions like: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Hiding the element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Injecting and Html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Changing the </a:t>
            </a:r>
            <a:r>
              <a:rPr lang="en-US" sz="1600" dirty="0" err="1" smtClean="0"/>
              <a:t>Css</a:t>
            </a:r>
            <a:r>
              <a:rPr lang="en-US" sz="16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And much more…..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69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JavaScript used</a:t>
            </a:r>
            <a:endParaRPr lang="en-US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1313792"/>
            <a:ext cx="8123238" cy="52013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JavaScript language has no concept of input or output.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It designed to run as a scripting language in a host environment, and it is up to the host environment to provide mechanisms for communicating with the outside world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Most common host environment is browser, But </a:t>
            </a:r>
            <a:r>
              <a:rPr lang="en-US" sz="2000" dirty="0" err="1"/>
              <a:t>Javascript</a:t>
            </a:r>
            <a:r>
              <a:rPr lang="en-US" sz="2000" dirty="0"/>
              <a:t> interpreters can also be found in many other places like,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+mn-ea"/>
                <a:cs typeface="+mn-cs"/>
              </a:rPr>
              <a:t>Adobe Acrobat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+mn-ea"/>
                <a:cs typeface="+mn-cs"/>
              </a:rPr>
              <a:t>Adobe Photoshop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+mn-ea"/>
                <a:cs typeface="+mn-cs"/>
              </a:rPr>
              <a:t>server-side environments such as </a:t>
            </a:r>
            <a:r>
              <a:rPr lang="en-US" dirty="0">
                <a:ea typeface="+mn-ea"/>
                <a:cs typeface="+mn-cs"/>
                <a:hlinkClick r:id="rId3" tooltip="nodejs.org"/>
              </a:rPr>
              <a:t>Node.js</a:t>
            </a:r>
            <a:endParaRPr lang="en-US" dirty="0"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ea typeface="+mn-ea"/>
                <a:cs typeface="+mn-cs"/>
              </a:rPr>
              <a:t>NoSQL databases like the open source </a:t>
            </a:r>
            <a:r>
              <a:rPr lang="en-US" dirty="0">
                <a:ea typeface="+mn-ea"/>
                <a:cs typeface="+mn-cs"/>
                <a:hlinkClick r:id="rId4"/>
              </a:rPr>
              <a:t>Apache </a:t>
            </a:r>
            <a:r>
              <a:rPr lang="en-US" dirty="0" err="1">
                <a:ea typeface="+mn-ea"/>
                <a:cs typeface="+mn-cs"/>
                <a:hlinkClick r:id="rId4"/>
              </a:rPr>
              <a:t>CouchDB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 smtClean="0"/>
              <a:t>Ajax using JQuery</a:t>
            </a:r>
            <a:r>
              <a:rPr lang="en-US" sz="2800" b="0" dirty="0"/>
              <a:t/>
            </a:r>
            <a:br>
              <a:rPr lang="en-US" sz="2800" b="0" dirty="0"/>
            </a:br>
            <a:endParaRPr lang="en-US" sz="2600" b="0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673100"/>
            <a:ext cx="8135938" cy="5842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000" dirty="0"/>
              <a:t>Ajax is widely used in single page applications.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000" dirty="0"/>
              <a:t>Using Ajax we need not reload the entire page.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Jquery</a:t>
            </a:r>
            <a:r>
              <a:rPr lang="en-US" sz="2000" dirty="0"/>
              <a:t> makes Ajax calls very simple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000" dirty="0"/>
              <a:t>2 Types of </a:t>
            </a:r>
            <a:r>
              <a:rPr lang="en-US" sz="2000" dirty="0" err="1"/>
              <a:t>ajax</a:t>
            </a:r>
            <a:r>
              <a:rPr lang="en-US" sz="2000" dirty="0"/>
              <a:t> calls: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 $.</a:t>
            </a:r>
            <a:r>
              <a:rPr lang="en-US" sz="1600" dirty="0" err="1" smtClean="0"/>
              <a:t>ajax</a:t>
            </a:r>
            <a:r>
              <a:rPr lang="en-US" sz="1600" dirty="0" smtClean="0"/>
              <a:t>(); // Perform general Ajax operations</a:t>
            </a:r>
          </a:p>
          <a:p>
            <a:pPr lvl="1">
              <a:lnSpc>
                <a:spcPct val="90000"/>
              </a:lnSpc>
            </a:pPr>
            <a:endParaRPr lang="en-US" sz="1600" dirty="0" smtClean="0"/>
          </a:p>
          <a:p>
            <a:pPr lvl="1">
              <a:lnSpc>
                <a:spcPct val="90000"/>
              </a:lnSpc>
            </a:pPr>
            <a:r>
              <a:rPr lang="en-US" sz="1600" dirty="0"/>
              <a:t>$("#id").</a:t>
            </a:r>
            <a:r>
              <a:rPr lang="en-US" sz="1600" dirty="0" smtClean="0"/>
              <a:t>load() // Loads the content in the response directly to the selected element</a:t>
            </a:r>
            <a:endParaRPr lang="en-US" sz="1600" dirty="0"/>
          </a:p>
          <a:p>
            <a:pPr lvl="1">
              <a:lnSpc>
                <a:spcPct val="90000"/>
              </a:lnSpc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2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05100"/>
            <a:ext cx="9334500" cy="1527175"/>
          </a:xfrm>
        </p:spPr>
        <p:txBody>
          <a:bodyPr/>
          <a:lstStyle/>
          <a:p>
            <a:r>
              <a:rPr lang="en-US" sz="3600" b="0" dirty="0" smtClean="0"/>
              <a:t>Including JQuery Plugins in web Application</a:t>
            </a:r>
            <a:r>
              <a:rPr lang="en-US" sz="3600" b="0" dirty="0"/>
              <a:t/>
            </a:r>
            <a:br>
              <a:rPr lang="en-US" sz="36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946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05100"/>
            <a:ext cx="9334500" cy="1527175"/>
          </a:xfrm>
        </p:spPr>
        <p:txBody>
          <a:bodyPr/>
          <a:lstStyle/>
          <a:p>
            <a:r>
              <a:rPr lang="en-US" b="0" dirty="0" smtClean="0"/>
              <a:t>			Thank You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62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2" name="Text Placeholder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22300" y="1429527"/>
            <a:ext cx="2616200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  <a:buClrTx/>
            </a:pPr>
            <a:r>
              <a:rPr lang="en-US" sz="2000" dirty="0"/>
              <a:t>null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/>
              <a:t>Undefined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 smtClean="0"/>
              <a:t>Number</a:t>
            </a:r>
            <a:endParaRPr lang="en-US" sz="2000" dirty="0"/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/>
              <a:t>String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/>
              <a:t>Boolean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 smtClean="0"/>
              <a:t>Object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/>
              <a:t>Function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/>
              <a:t>Array</a:t>
            </a:r>
          </a:p>
          <a:p>
            <a:pPr eaLnBrk="0" hangingPunct="0">
              <a:spcBef>
                <a:spcPct val="0"/>
              </a:spcBef>
              <a:buClrTx/>
            </a:pPr>
            <a:r>
              <a:rPr lang="en-US" sz="2000" dirty="0" err="1" smtClean="0"/>
              <a:t>RegExp</a:t>
            </a: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67" y="1757521"/>
            <a:ext cx="6702306" cy="28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Data Types</a:t>
            </a:r>
            <a:endParaRPr lang="en-US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1006475"/>
            <a:ext cx="8123238" cy="56742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dirty="0" smtClean="0">
                <a:latin typeface="Calibri" panose="020F0502020204030204" pitchFamily="34" charset="0"/>
              </a:rPr>
              <a:t>Number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Numbers </a:t>
            </a:r>
            <a:r>
              <a:rPr lang="en-US" sz="1600" dirty="0">
                <a:latin typeface="Calibri" panose="020F0502020204030204" pitchFamily="34" charset="0"/>
              </a:rPr>
              <a:t>in JavaScript are "double-precision 64-bit format IEEE </a:t>
            </a:r>
            <a:r>
              <a:rPr lang="en-US" sz="1600" dirty="0" smtClean="0">
                <a:latin typeface="Calibri" panose="020F0502020204030204" pitchFamily="34" charset="0"/>
              </a:rPr>
              <a:t>754” values.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</a:rPr>
              <a:t>Watch out for stuff like 0.1 + 0.2 == 0.30000000000000004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There's </a:t>
            </a:r>
            <a:r>
              <a:rPr lang="en-US" sz="1600" dirty="0">
                <a:latin typeface="Calibri" panose="020F0502020204030204" pitchFamily="34" charset="0"/>
              </a:rPr>
              <a:t>a built-in object Math which has mathematical functions and constants like </a:t>
            </a:r>
            <a:r>
              <a:rPr lang="en-US" sz="1600" dirty="0" err="1" smtClean="0">
                <a:latin typeface="Calibri" panose="020F0502020204030204" pitchFamily="34" charset="0"/>
              </a:rPr>
              <a:t>Math.sin</a:t>
            </a:r>
            <a:r>
              <a:rPr lang="en-US" sz="1600" dirty="0" smtClean="0">
                <a:latin typeface="Calibri" panose="020F0502020204030204" pitchFamily="34" charset="0"/>
              </a:rPr>
              <a:t>(), </a:t>
            </a:r>
            <a:r>
              <a:rPr lang="en-US" sz="1600" dirty="0" err="1" smtClean="0">
                <a:latin typeface="Calibri" panose="020F0502020204030204" pitchFamily="34" charset="0"/>
              </a:rPr>
              <a:t>Math.PI</a:t>
            </a:r>
            <a:endParaRPr lang="en-US" sz="1600" dirty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A </a:t>
            </a:r>
            <a:r>
              <a:rPr lang="en-US" sz="1600" dirty="0">
                <a:latin typeface="Calibri" panose="020F0502020204030204" pitchFamily="34" charset="0"/>
              </a:rPr>
              <a:t>special value called </a:t>
            </a:r>
            <a:r>
              <a:rPr lang="en-US" sz="1600" dirty="0" err="1">
                <a:latin typeface="Calibri" panose="020F0502020204030204" pitchFamily="34" charset="0"/>
              </a:rPr>
              <a:t>NaN</a:t>
            </a:r>
            <a:r>
              <a:rPr lang="en-US" sz="1600" dirty="0">
                <a:latin typeface="Calibri" panose="020F0502020204030204" pitchFamily="34" charset="0"/>
              </a:rPr>
              <a:t> (short for "Not a Number") is returned if the string is </a:t>
            </a:r>
            <a:r>
              <a:rPr lang="en-US" sz="1600" dirty="0" smtClean="0">
                <a:latin typeface="Calibri" panose="020F0502020204030204" pitchFamily="34" charset="0"/>
              </a:rPr>
              <a:t>non-numeric:</a:t>
            </a:r>
          </a:p>
          <a:p>
            <a:pPr lvl="2">
              <a:lnSpc>
                <a:spcPct val="90000"/>
              </a:lnSpc>
            </a:pPr>
            <a:r>
              <a:rPr lang="en-US" sz="1600" dirty="0" err="1" smtClean="0">
                <a:latin typeface="Calibri" panose="020F0502020204030204" pitchFamily="34" charset="0"/>
              </a:rPr>
              <a:t>parseInt</a:t>
            </a:r>
            <a:r>
              <a:rPr lang="en-US" sz="1600" dirty="0">
                <a:latin typeface="Calibri" panose="020F0502020204030204" pitchFamily="34" charset="0"/>
              </a:rPr>
              <a:t>("hello", 10);  returns </a:t>
            </a:r>
            <a:r>
              <a:rPr lang="en-US" sz="1600" dirty="0" err="1" smtClean="0">
                <a:latin typeface="Calibri" panose="020F0502020204030204" pitchFamily="34" charset="0"/>
              </a:rPr>
              <a:t>NaN</a:t>
            </a:r>
            <a:endParaRPr lang="en-US" sz="1600" dirty="0">
              <a:latin typeface="Calibri" panose="020F050202020403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If </a:t>
            </a:r>
            <a:r>
              <a:rPr lang="en-US" sz="1600" dirty="0">
                <a:latin typeface="Calibri" panose="020F0502020204030204" pitchFamily="34" charset="0"/>
              </a:rPr>
              <a:t>you provide </a:t>
            </a:r>
            <a:r>
              <a:rPr lang="en-US" sz="1600" dirty="0" err="1">
                <a:latin typeface="Calibri" panose="020F0502020204030204" pitchFamily="34" charset="0"/>
              </a:rPr>
              <a:t>NaN</a:t>
            </a:r>
            <a:r>
              <a:rPr lang="en-US" sz="1600" dirty="0">
                <a:latin typeface="Calibri" panose="020F0502020204030204" pitchFamily="34" charset="0"/>
              </a:rPr>
              <a:t> as an input to any mathematical operation the result will also be </a:t>
            </a:r>
            <a:r>
              <a:rPr lang="en-US" sz="1600" dirty="0" err="1" smtClean="0">
                <a:latin typeface="Calibri" panose="020F0502020204030204" pitchFamily="34" charset="0"/>
              </a:rPr>
              <a:t>NaN</a:t>
            </a:r>
            <a:r>
              <a:rPr lang="en-US" sz="1600" dirty="0" smtClean="0">
                <a:latin typeface="Calibri" panose="020F0502020204030204" pitchFamily="34" charset="0"/>
              </a:rPr>
              <a:t>:</a:t>
            </a:r>
            <a:endParaRPr lang="en-US" sz="16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</a:pPr>
            <a:r>
              <a:rPr lang="en-US" sz="1600" dirty="0" err="1" smtClean="0">
                <a:latin typeface="Calibri" panose="020F0502020204030204" pitchFamily="34" charset="0"/>
              </a:rPr>
              <a:t>NaN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</a:rPr>
              <a:t>+ 5; // </a:t>
            </a:r>
            <a:r>
              <a:rPr lang="en-US" sz="1600" dirty="0" err="1" smtClean="0">
                <a:latin typeface="Calibri" panose="020F0502020204030204" pitchFamily="34" charset="0"/>
              </a:rPr>
              <a:t>NaN</a:t>
            </a:r>
            <a:endParaRPr lang="en-US" sz="1600" dirty="0">
              <a:latin typeface="Calibri" panose="020F050202020403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There </a:t>
            </a:r>
            <a:r>
              <a:rPr lang="en-US" sz="1600" dirty="0">
                <a:latin typeface="Calibri" panose="020F0502020204030204" pitchFamily="34" charset="0"/>
              </a:rPr>
              <a:t>is an inbuilt function to check whether an input is </a:t>
            </a:r>
            <a:r>
              <a:rPr lang="en-US" sz="1600" dirty="0" err="1">
                <a:latin typeface="Calibri" panose="020F0502020204030204" pitchFamily="34" charset="0"/>
              </a:rPr>
              <a:t>NaN</a:t>
            </a:r>
            <a:r>
              <a:rPr lang="en-US" sz="1600" dirty="0">
                <a:latin typeface="Calibri" panose="020F0502020204030204" pitchFamily="34" charset="0"/>
              </a:rPr>
              <a:t>  </a:t>
            </a:r>
            <a:r>
              <a:rPr lang="en-US" sz="1600" dirty="0" smtClean="0">
                <a:latin typeface="Calibri" panose="020F0502020204030204" pitchFamily="34" charset="0"/>
              </a:rPr>
              <a:t>- </a:t>
            </a:r>
            <a:r>
              <a:rPr lang="en-US" sz="1600" dirty="0" err="1" smtClean="0">
                <a:latin typeface="Calibri" panose="020F0502020204030204" pitchFamily="34" charset="0"/>
              </a:rPr>
              <a:t>isNaN</a:t>
            </a:r>
            <a:r>
              <a:rPr lang="en-US" sz="1600" dirty="0" smtClean="0">
                <a:latin typeface="Calibri" panose="020F0502020204030204" pitchFamily="34" charset="0"/>
              </a:rPr>
              <a:t>(</a:t>
            </a:r>
            <a:r>
              <a:rPr lang="en-US" sz="1600" dirty="0" err="1" smtClean="0">
                <a:latin typeface="Calibri" panose="020F0502020204030204" pitchFamily="34" charset="0"/>
              </a:rPr>
              <a:t>NaN</a:t>
            </a:r>
            <a:r>
              <a:rPr lang="en-US" sz="1600" dirty="0">
                <a:latin typeface="Calibri" panose="020F0502020204030204" pitchFamily="34" charset="0"/>
              </a:rPr>
              <a:t>) </a:t>
            </a:r>
            <a:r>
              <a:rPr lang="en-US" sz="1600" dirty="0" smtClean="0">
                <a:latin typeface="Calibri" panose="020F0502020204030204" pitchFamily="34" charset="0"/>
              </a:rPr>
              <a:t>// true</a:t>
            </a:r>
            <a:endParaRPr lang="en-US" sz="1600" dirty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JavaScript </a:t>
            </a:r>
            <a:r>
              <a:rPr lang="en-US" sz="1600" dirty="0">
                <a:latin typeface="Calibri" panose="020F0502020204030204" pitchFamily="34" charset="0"/>
              </a:rPr>
              <a:t>also has the special values Infinity and -Infinity: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</a:rPr>
              <a:t> 1 / 0; </a:t>
            </a:r>
            <a:r>
              <a:rPr lang="en-US" sz="1600" dirty="0" smtClean="0">
                <a:latin typeface="Calibri" panose="020F0502020204030204" pitchFamily="34" charset="0"/>
              </a:rPr>
              <a:t>//  </a:t>
            </a:r>
            <a:r>
              <a:rPr lang="en-US" sz="1600" dirty="0">
                <a:latin typeface="Calibri" panose="020F0502020204030204" pitchFamily="34" charset="0"/>
              </a:rPr>
              <a:t>Infinity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-1 </a:t>
            </a:r>
            <a:r>
              <a:rPr lang="en-US" sz="1600" dirty="0">
                <a:latin typeface="Calibri" panose="020F0502020204030204" pitchFamily="34" charset="0"/>
              </a:rPr>
              <a:t>/ 0; // -</a:t>
            </a:r>
            <a:r>
              <a:rPr lang="en-US" sz="1600" dirty="0" smtClean="0">
                <a:latin typeface="Calibri" panose="020F0502020204030204" pitchFamily="34" charset="0"/>
              </a:rPr>
              <a:t>Infinity</a:t>
            </a:r>
            <a:endParaRPr lang="en-US" sz="1600" dirty="0">
              <a:latin typeface="Calibri" panose="020F0502020204030204" pitchFamily="34" charset="0"/>
            </a:endParaRPr>
          </a:p>
          <a:p>
            <a:pPr marL="684212" lvl="2" indent="0">
              <a:lnSpc>
                <a:spcPct val="9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				</a:t>
            </a:r>
            <a:endParaRPr lang="en-US" sz="16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 smtClean="0">
                <a:latin typeface="Calibri" panose="020F0502020204030204" pitchFamily="34" charset="0"/>
              </a:rPr>
              <a:t>null</a:t>
            </a:r>
            <a:endParaRPr lang="en-US" sz="2000" b="1" dirty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It is a value that indicates a deliberate non-value</a:t>
            </a:r>
            <a:endParaRPr lang="en-US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Types</a:t>
            </a:r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2300" y="1006475"/>
            <a:ext cx="8123238" cy="56742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dirty="0" smtClean="0">
                <a:latin typeface="Calibri" panose="020F0502020204030204" pitchFamily="34" charset="0"/>
              </a:rPr>
              <a:t>undefined</a:t>
            </a:r>
            <a:endParaRPr lang="en-US" sz="2000" b="1" dirty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Indicates an uninitialized value.</a:t>
            </a:r>
          </a:p>
          <a:p>
            <a:pPr marL="341313" lvl="1" indent="0">
              <a:lnSpc>
                <a:spcPct val="90000"/>
              </a:lnSpc>
              <a:buNone/>
            </a:pPr>
            <a:r>
              <a:rPr lang="en-US" sz="1600" dirty="0">
                <a:latin typeface="Calibri" panose="020F0502020204030204" pitchFamily="34" charset="0"/>
              </a:rPr>
              <a:t>				</a:t>
            </a:r>
          </a:p>
          <a:p>
            <a:pPr>
              <a:lnSpc>
                <a:spcPct val="90000"/>
              </a:lnSpc>
            </a:pPr>
            <a:r>
              <a:rPr lang="en-US" sz="2000" b="1" dirty="0" smtClean="0">
                <a:latin typeface="Calibri" panose="020F0502020204030204" pitchFamily="34" charset="0"/>
              </a:rPr>
              <a:t>Boolean</a:t>
            </a:r>
            <a:endParaRPr lang="en-US" sz="2000" b="1" dirty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</a:rPr>
              <a:t>It </a:t>
            </a:r>
            <a:r>
              <a:rPr lang="en-US" sz="1600" dirty="0" smtClean="0">
                <a:latin typeface="Calibri" panose="020F0502020204030204" pitchFamily="34" charset="0"/>
              </a:rPr>
              <a:t>has two possible values – true &amp; false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Any value can be converted to Boolean according to the following rules: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false, 0, empty strings(“”), </a:t>
            </a:r>
            <a:r>
              <a:rPr lang="en-US" sz="1600" dirty="0" err="1" smtClean="0">
                <a:latin typeface="Calibri" panose="020F0502020204030204" pitchFamily="34" charset="0"/>
              </a:rPr>
              <a:t>NaN</a:t>
            </a:r>
            <a:r>
              <a:rPr lang="en-US" sz="1600" dirty="0" smtClean="0">
                <a:latin typeface="Calibri" panose="020F0502020204030204" pitchFamily="34" charset="0"/>
              </a:rPr>
              <a:t>, null and undefined all become false.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All other values become true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Boolean(“”); //false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Boolean(234); //true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Scope</a:t>
            </a:r>
            <a:endParaRPr lang="en-US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005" y="1006475"/>
            <a:ext cx="8123238" cy="5674272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dirty="0"/>
              <a:t>New variables in JavaScript are declared using the </a:t>
            </a:r>
            <a:r>
              <a:rPr lang="en-US" dirty="0" err="1"/>
              <a:t>var</a:t>
            </a:r>
            <a:r>
              <a:rPr lang="en-US" dirty="0"/>
              <a:t> keyword</a:t>
            </a:r>
            <a:r>
              <a:rPr lang="en-US" dirty="0" smtClean="0"/>
              <a:t>: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Variables are declared without a </a:t>
            </a:r>
            <a:r>
              <a:rPr lang="en-US" dirty="0" smtClean="0"/>
              <a:t>type</a:t>
            </a:r>
            <a:r>
              <a:rPr lang="en-US" dirty="0"/>
              <a:t> </a:t>
            </a:r>
            <a:r>
              <a:rPr lang="en-US" dirty="0" smtClean="0"/>
              <a:t>[Loosely typed]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We can use </a:t>
            </a:r>
            <a:r>
              <a:rPr lang="en-US" dirty="0" err="1"/>
              <a:t>typeof</a:t>
            </a:r>
            <a:r>
              <a:rPr lang="en-US" dirty="0"/>
              <a:t> to find the type of data stored in a variable.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dirty="0"/>
              <a:t>you declare a variable without assigning any value to it, its type is undefined.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There is no block scope in </a:t>
            </a:r>
            <a:r>
              <a:rPr lang="en-US" dirty="0" smtClean="0"/>
              <a:t>JavaScript </a:t>
            </a:r>
            <a:r>
              <a:rPr lang="en-US" dirty="0"/>
              <a:t>and only function scope.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With later version of </a:t>
            </a:r>
            <a:r>
              <a:rPr lang="en-US" dirty="0" smtClean="0"/>
              <a:t>JavaScript </a:t>
            </a:r>
            <a:r>
              <a:rPr lang="en-US" dirty="0"/>
              <a:t>new keywords </a:t>
            </a:r>
            <a:r>
              <a:rPr lang="en-US" i="1" dirty="0"/>
              <a:t>let</a:t>
            </a:r>
            <a:r>
              <a:rPr lang="en-US" dirty="0"/>
              <a:t> and </a:t>
            </a:r>
            <a:r>
              <a:rPr lang="en-US" i="1" dirty="0" err="1"/>
              <a:t>const</a:t>
            </a:r>
            <a:r>
              <a:rPr lang="en-US" dirty="0"/>
              <a:t> declarations allow you to create block-scoped variables.</a:t>
            </a:r>
            <a:r>
              <a:rPr lang="fr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2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- </a:t>
            </a:r>
            <a:r>
              <a:rPr lang="en-US" dirty="0" err="1" smtClean="0"/>
              <a:t>typeof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38091223"/>
              </p:ext>
            </p:extLst>
          </p:nvPr>
        </p:nvGraphicFramePr>
        <p:xfrm>
          <a:off x="709529" y="1085767"/>
          <a:ext cx="7940842" cy="438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0421"/>
                <a:gridCol w="3970421"/>
              </a:tblGrid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undefined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undefined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</a:tr>
              <a:tr h="43895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RegExp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968272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Scope</a:t>
            </a:r>
            <a:endParaRPr lang="en-US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005" y="1006475"/>
            <a:ext cx="8123238" cy="5674272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dirty="0"/>
              <a:t>There are two scope in </a:t>
            </a:r>
            <a:r>
              <a:rPr lang="en-US" dirty="0" err="1"/>
              <a:t>javascript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Global Scope (Window Object)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Local Scope (Inside a function)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If we declare a variable inside a function </a:t>
            </a:r>
            <a:r>
              <a:rPr lang="en-US" dirty="0" err="1" smtClean="0"/>
              <a:t>javascript</a:t>
            </a:r>
            <a:r>
              <a:rPr lang="en-US" dirty="0" smtClean="0"/>
              <a:t> will </a:t>
            </a:r>
            <a:r>
              <a:rPr lang="en-US" dirty="0"/>
              <a:t>hoist that variable </a:t>
            </a:r>
            <a:r>
              <a:rPr lang="en-US" dirty="0" smtClean="0"/>
              <a:t>declaration to </a:t>
            </a:r>
            <a:r>
              <a:rPr lang="en-US" dirty="0"/>
              <a:t>the top of the function, this is known as hoisting.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When we have nested functions </a:t>
            </a:r>
            <a:r>
              <a:rPr lang="en-US" dirty="0" err="1"/>
              <a:t>js</a:t>
            </a:r>
            <a:r>
              <a:rPr lang="en-US" dirty="0"/>
              <a:t> create a scope chain and then travels up this chain when looking for a variables value.</a:t>
            </a:r>
          </a:p>
          <a:p>
            <a:pPr lvl="1">
              <a:lnSpc>
                <a:spcPct val="90000"/>
              </a:lnSpc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06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racle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D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FEAAAA"/>
      </a:accent5>
      <a:accent6>
        <a:srgbClr val="AEAEAE"/>
      </a:accent6>
      <a:hlink>
        <a:srgbClr val="4D4D4D"/>
      </a:hlink>
      <a:folHlink>
        <a:srgbClr val="667263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9696</TotalTime>
  <Words>1670</Words>
  <Application>Microsoft Office PowerPoint</Application>
  <PresentationFormat>On-screen Show (4:3)</PresentationFormat>
  <Paragraphs>362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1_OracleTheme</vt:lpstr>
      <vt:lpstr>Object Oriented Javascript</vt:lpstr>
      <vt:lpstr>What Is JavaScript</vt:lpstr>
      <vt:lpstr>Where is JavaScript used</vt:lpstr>
      <vt:lpstr>Data Types</vt:lpstr>
      <vt:lpstr>More on Data Types</vt:lpstr>
      <vt:lpstr>More on Data Types</vt:lpstr>
      <vt:lpstr>Variables And Scope</vt:lpstr>
      <vt:lpstr>Data Types - typeof</vt:lpstr>
      <vt:lpstr>More on Scope</vt:lpstr>
      <vt:lpstr>Operators</vt:lpstr>
      <vt:lpstr>More on Operators</vt:lpstr>
      <vt:lpstr>Control Structures</vt:lpstr>
      <vt:lpstr>Object Basics</vt:lpstr>
      <vt:lpstr>Arrays</vt:lpstr>
      <vt:lpstr>Functions</vt:lpstr>
      <vt:lpstr>The this keyword</vt:lpstr>
      <vt:lpstr>What is Prototype</vt:lpstr>
      <vt:lpstr>Prototypal Inheritance</vt:lpstr>
      <vt:lpstr>Polymorphism And Method Overriding</vt:lpstr>
      <vt:lpstr>Classes And Instances</vt:lpstr>
      <vt:lpstr>Constructors</vt:lpstr>
      <vt:lpstr>Prototype Property of function</vt:lpstr>
      <vt:lpstr>Classical Model</vt:lpstr>
      <vt:lpstr>Classical Model with subclass</vt:lpstr>
      <vt:lpstr>Prototypal Vs Classical</vt:lpstr>
      <vt:lpstr>Always Use ===</vt:lpstr>
      <vt:lpstr>Closures  </vt:lpstr>
      <vt:lpstr>Intro to JQuery </vt:lpstr>
      <vt:lpstr>Selectors And Filters </vt:lpstr>
      <vt:lpstr>Ajax using JQuery </vt:lpstr>
      <vt:lpstr>Including JQuery Plugins in web Application </vt:lpstr>
      <vt:lpstr>   Thank You </vt:lpstr>
    </vt:vector>
  </TitlesOfParts>
  <Company>addis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addis sony laptop</dc:creator>
  <cp:lastModifiedBy>Jerin Joseph</cp:lastModifiedBy>
  <cp:revision>455</cp:revision>
  <dcterms:created xsi:type="dcterms:W3CDTF">2005-08-01T21:42:37Z</dcterms:created>
  <dcterms:modified xsi:type="dcterms:W3CDTF">2017-07-14T19:06:59Z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/>
  </property>
  <property fmtid="{D5CDD505-2E9C-101B-9397-08002B2CF9AE}" pid="3" name="Owner">
    <vt:lpwstr/>
  </property>
  <property fmtid="{D5CDD505-2E9C-101B-9397-08002B2CF9AE}" pid="4" name="Status">
    <vt:lpwstr/>
  </property>
</Properties>
</file>